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5"/>
  </p:notesMasterIdLst>
  <p:sldIdLst>
    <p:sldId id="256" r:id="rId5"/>
    <p:sldId id="272" r:id="rId6"/>
    <p:sldId id="291" r:id="rId7"/>
    <p:sldId id="292" r:id="rId8"/>
    <p:sldId id="306" r:id="rId9"/>
    <p:sldId id="293" r:id="rId10"/>
    <p:sldId id="305" r:id="rId11"/>
    <p:sldId id="294" r:id="rId12"/>
    <p:sldId id="307" r:id="rId13"/>
    <p:sldId id="30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717171"/>
    <a:srgbClr val="FF3300"/>
    <a:srgbClr val="5E5E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297" autoAdjust="0"/>
  </p:normalViewPr>
  <p:slideViewPr>
    <p:cSldViewPr snapToGrid="0">
      <p:cViewPr varScale="1">
        <p:scale>
          <a:sx n="63" d="100"/>
          <a:sy n="63" d="100"/>
        </p:scale>
        <p:origin x="-1368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2C489-BFDD-4FEC-BD1F-838DD5671E11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5A6C1-12D5-4738-90FE-246F2F7CBC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864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A6C1-12D5-4738-90FE-246F2F7CBC7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49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fld id="{C792418C-4C7C-49AC-A374-996AF0037D01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44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C05E80-7B2B-44BF-8FEF-43072C447663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568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68344" y="1772816"/>
            <a:ext cx="1306488" cy="4497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6995120" cy="53614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B3694C-BFAC-4CA9-A8B2-10E4D1129C8B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961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4FED-7865-494F-855C-F114C3E6BC77}" type="datetime1">
              <a:rPr lang="ru-RU" smtClean="0"/>
              <a:pPr>
                <a:defRPr/>
              </a:pPr>
              <a:t>16.02.2021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8CD3-A090-4614-96FA-4789688A8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565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4B81-A786-4653-B961-073399C0F2A2}" type="datetime1">
              <a:rPr lang="ru-RU" smtClean="0"/>
              <a:pPr>
                <a:defRPr/>
              </a:pPr>
              <a:t>16.02.2021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3BBC3-18D9-41FE-BBE7-542068EAD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9195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D36F-3337-43EA-BDD0-C59C8E6EEB9A}" type="datetime1">
              <a:rPr lang="ru-RU" smtClean="0"/>
              <a:pPr>
                <a:defRPr/>
              </a:pPr>
              <a:t>16.02.2021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7B88B-4A38-4D1A-A235-D703F5759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1519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3FA9-7AD7-48E4-95B8-B588AE6DB2F6}" type="datetime1">
              <a:rPr lang="ru-RU" smtClean="0"/>
              <a:pPr>
                <a:defRPr/>
              </a:pPr>
              <a:t>16.02.2021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E396-8422-4FD8-8296-A6A3A1F8A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35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07DB8-2185-4D08-8F22-0745B2D299A9}" type="datetime1">
              <a:rPr lang="ru-RU" smtClean="0"/>
              <a:pPr>
                <a:defRPr/>
              </a:pPr>
              <a:t>16.02.2021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70AB-9035-4D4E-A1C3-AA5F74EA5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1702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A9D8-9D9A-4822-83D0-DC7480CFF062}" type="datetime1">
              <a:rPr lang="ru-RU" smtClean="0"/>
              <a:pPr>
                <a:defRPr/>
              </a:pPr>
              <a:t>16.02.2021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9DCBD-CC0B-4445-A5E7-080951CEE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6363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C9F0D-F0CD-4823-ADA2-10CA2977F924}" type="datetime1">
              <a:rPr lang="ru-RU" smtClean="0"/>
              <a:pPr>
                <a:defRPr/>
              </a:pPr>
              <a:t>16.02.2021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E90D-A2C7-4032-A3A7-045725DD9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1380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8982-620F-4112-A10F-C2B3DADD657E}" type="datetime1">
              <a:rPr lang="ru-RU" smtClean="0"/>
              <a:pPr>
                <a:defRPr/>
              </a:pPr>
              <a:t>16.02.2021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F386-CDDF-4109-94B7-85149E448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483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fld id="{C088D7BB-25E3-405E-A288-4CD9EE3DEC58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2481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FE66E-8C5A-4F7B-B297-CD82170D4ED8}" type="datetime1">
              <a:rPr lang="ru-RU" smtClean="0"/>
              <a:pPr>
                <a:defRPr/>
              </a:pPr>
              <a:t>16.02.2021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BE7C2-5760-4691-B775-FB507F345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518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04228-28D1-4D69-B4EB-3FC14AC2FECC}" type="datetime1">
              <a:rPr lang="ru-RU" smtClean="0"/>
              <a:pPr>
                <a:defRPr/>
              </a:pPr>
              <a:t>16.02.2021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57FE8-22DA-484E-9247-791930069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2728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FB414-9198-41C7-BB1C-594670B49BC2}" type="datetime1">
              <a:rPr lang="ru-RU" smtClean="0"/>
              <a:pPr>
                <a:defRPr/>
              </a:pPr>
              <a:t>16.02.2021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30B2-52A6-48D9-95FB-47869A0A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4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418C-4C7C-49AC-A374-996AF0037D01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053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D7BB-25E3-405E-A288-4CD9EE3DEC58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4961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1657-64F7-4BBE-8A4F-4E2AF8D3B101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314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67C5-7989-4AC6-8EB8-19DF5DFAD33F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1146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0FF5-9464-4836-8BE8-30055E87AD13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2323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0309-CCA9-4C29-B56B-266A3CE50196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6001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1490-0608-4026-8AE5-35D7E0230857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84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5D1657-64F7-4BBE-8A4F-4E2AF8D3B101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7795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C045-F9C2-4E4D-8A09-587191D5F2B3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8461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2361-3CE8-497E-9C0D-BA53EEAF8F92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4023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5E80-7B2B-44BF-8FEF-43072C447663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9510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94C-BFAC-4CA9-A8B2-10E4D1129C8B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299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>
                <a:solidFill>
                  <a:srgbClr val="1F497D">
                    <a:lumMod val="50000"/>
                  </a:srgbClr>
                </a:solidFill>
              </a:rPr>
              <a:t>08-09.02.2013</a:t>
            </a:r>
            <a:endParaRPr lang="ru-RU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6672E63B-C219-4818-B3BB-6408DC34AAAA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870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>
                <a:solidFill>
                  <a:srgbClr val="1F497D">
                    <a:lumMod val="50000"/>
                  </a:srgbClr>
                </a:solidFill>
              </a:rPr>
              <a:t>08-09.02.2013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6672E63B-C219-4818-B3BB-6408DC34AAAA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462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5333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2">
                    <a:lumMod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08-09.02.2013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012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3733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3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667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3733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3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667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08-09.02.2013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07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667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667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08-09.02.2013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911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08-09.02.2013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64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7367C5-7989-4AC6-8EB8-19DF5DFAD33F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7051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08-09.02.2013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895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9" y="980729"/>
            <a:ext cx="3008313" cy="1162051"/>
          </a:xfrm>
        </p:spPr>
        <p:txBody>
          <a:bodyPr anchor="b"/>
          <a:lstStyle>
            <a:lvl1pPr algn="l">
              <a:defRPr sz="2667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620689"/>
            <a:ext cx="5111751" cy="5505475"/>
          </a:xfrm>
        </p:spPr>
        <p:txBody>
          <a:bodyPr/>
          <a:lstStyle>
            <a:lvl1pPr>
              <a:defRPr sz="4267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3733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32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2204865"/>
            <a:ext cx="3008313" cy="3921299"/>
          </a:xfrm>
        </p:spPr>
        <p:txBody>
          <a:bodyPr/>
          <a:lstStyle>
            <a:lvl1pPr marL="0" indent="0">
              <a:buNone/>
              <a:defRPr sz="1867">
                <a:solidFill>
                  <a:schemeClr val="tx2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08-09.02.2013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160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008" y="4800601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5800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58008" y="5367341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08-09.02.2013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816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08-09.02.2013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341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68344" y="1772817"/>
            <a:ext cx="1306488" cy="4497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4705"/>
            <a:ext cx="6995120" cy="53614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08-09.02.2013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3660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CBE8-44B6-480A-B56D-B8616E5F2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860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960FF5-9464-4836-8BE8-30055E87AD13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481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0309-CCA9-4C29-B56B-266A3CE50196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411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6C1490-0608-4026-8AE5-35D7E0230857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549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6C045-F9C2-4E4D-8A09-587191D5F2B3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11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00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5800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5800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C2361-3CE8-497E-9C0D-BA53EEAF8F92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10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2124075" y="274638"/>
            <a:ext cx="6562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ADBDB24-3AAA-4CE9-A65C-96A6B9ED13C1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141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3A6425-CACC-4245-BE1D-EB29A01857B1}" type="datetime1">
              <a:rPr lang="ru-RU" smtClean="0"/>
              <a:pPr>
                <a:defRPr/>
              </a:pPr>
              <a:t>16.02.2021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A986E1-EEEE-4AC8-8251-F600C99F5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1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BDB24-3AAA-4CE9-A65C-96A6B9ED13C1}" type="datetime1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FA806-AAF4-4C98-880C-EB66A151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628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7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r>
              <a:rPr lang="ru-RU">
                <a:solidFill>
                  <a:prstClr val="black">
                    <a:tint val="75000"/>
                  </a:prstClr>
                </a:solidFill>
              </a:rPr>
              <a:t>08-09.02.2013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672E63B-C219-4818-B3BB-6408DC34A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618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end.org/" TargetMode="External"/><Relationship Id="rId2" Type="http://schemas.openxmlformats.org/officeDocument/2006/relationships/hyperlink" Target="mailto:andrey.irbakhtin@mail.ru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-13000"/>
          </a:blip>
          <a:srcRect l="7839" t="8395" r="25178" b="23196"/>
          <a:stretch>
            <a:fillRect/>
          </a:stretch>
        </p:blipFill>
        <p:spPr bwMode="auto">
          <a:xfrm>
            <a:off x="125918" y="411983"/>
            <a:ext cx="2145010" cy="292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15091" y="5086645"/>
            <a:ext cx="8784976" cy="7200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Font typeface="Arial" pitchFamily="34" charset="0"/>
              <a:buNone/>
              <a:tabLst>
                <a:tab pos="8524875" algn="r"/>
              </a:tabLst>
            </a:pP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инженер по испытанию скважин</a:t>
            </a:r>
            <a:r>
              <a:rPr 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Ирбахтин</a:t>
            </a: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Андрей Николаевич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9677" y="385304"/>
            <a:ext cx="686482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717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ПФ «</a:t>
            </a:r>
            <a:r>
              <a:rPr lang="ru-RU" sz="3200" b="1" dirty="0" err="1">
                <a:solidFill>
                  <a:srgbClr val="717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Аленд</a:t>
            </a:r>
            <a:r>
              <a:rPr lang="ru-RU" sz="3200" b="1" dirty="0">
                <a:solidFill>
                  <a:srgbClr val="717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412" y="2862514"/>
            <a:ext cx="79163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доклада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«Смежное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пластоиспытание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скважин </a:t>
            </a:r>
          </a:p>
          <a:p>
            <a:pPr algn="ctr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бурения»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4310" y="5880031"/>
            <a:ext cx="113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E5E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2511" y="1482359"/>
            <a:ext cx="1058977" cy="97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867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175" y="408031"/>
            <a:ext cx="7377385" cy="845047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РАСЧЕТ ПРИБЛИЖЕННОГО ДЕБИТА ГАЗА ПРИ ИПТ-1 ПЛАСТА </a:t>
            </a:r>
            <a:r>
              <a:rPr lang="en-US" sz="1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Vch</a:t>
            </a:r>
            <a:r>
              <a:rPr lang="ru-RU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(1-2)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ВЫТЕСНЕНИЮ ГАЗОМ ТЕХНИЧЕСКОЙ ЖИДКОСТИ</a:t>
            </a:r>
            <a:endParaRPr lang="ru-RU" sz="1800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FAB17CDB-42EC-4BF4-BE00-20B385CA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7839" y="6381786"/>
            <a:ext cx="509839" cy="365125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EA139400-4E61-4550-9AC3-01E8B75F3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2F5D5B-B4C7-4FF8-8F30-8D9B8612B00C}"/>
              </a:ext>
            </a:extLst>
          </p:cNvPr>
          <p:cNvSpPr txBox="1"/>
          <p:nvPr/>
        </p:nvSpPr>
        <p:spPr>
          <a:xfrm>
            <a:off x="627958" y="1588805"/>
            <a:ext cx="8149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Высота газовой пробки в колонне бурильных труб, объем поступившего газа приведенный к стандартным условиям и непосредственно дебит скважины определяется по следующим формулам: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630D59-6A64-45FE-905E-C10AE9365187}"/>
                  </a:ext>
                </a:extLst>
              </p:cNvPr>
              <p:cNvSpPr txBox="1"/>
              <p:nvPr/>
            </p:nvSpPr>
            <p:spPr>
              <a:xfrm>
                <a:off x="1400175" y="2429583"/>
                <a:ext cx="3076215" cy="634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г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ст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пл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9C630D59-6A64-45FE-905E-C10AE9365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5" y="2429583"/>
                <a:ext cx="3076215" cy="63434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CDA951-8216-48FE-AC16-3DE150513922}"/>
                  </a:ext>
                </a:extLst>
              </p:cNvPr>
              <p:cNvSpPr txBox="1"/>
              <p:nvPr/>
            </p:nvSpPr>
            <p:spPr>
              <a:xfrm>
                <a:off x="3434990" y="2593996"/>
                <a:ext cx="1841503" cy="4308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г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в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52CDA951-8216-48FE-AC16-3DE150513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990" y="2593996"/>
                <a:ext cx="1841503" cy="430824"/>
              </a:xfrm>
              <a:prstGeom prst="rect">
                <a:avLst/>
              </a:prstGeom>
              <a:blipFill>
                <a:blip r:embed="rId4" cstate="print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E7EBB4-AA0C-484A-803A-40D64F290F4F}"/>
                  </a:ext>
                </a:extLst>
              </p:cNvPr>
              <p:cNvSpPr txBox="1"/>
              <p:nvPr/>
            </p:nvSpPr>
            <p:spPr>
              <a:xfrm>
                <a:off x="4164416" y="2604828"/>
                <a:ext cx="3076215" cy="4395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г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 ст.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г</m:t>
                          </m:r>
                        </m:sub>
                      </m:sSub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пл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6AE7EBB4-AA0C-484A-803A-40D64F290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6" y="2604828"/>
                <a:ext cx="3076215" cy="439544"/>
              </a:xfrm>
              <a:prstGeom prst="rect">
                <a:avLst/>
              </a:prstGeom>
              <a:blipFill>
                <a:blip r:embed="rId5" cstate="print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6D6D03-890B-45B8-927B-E663DA56C0DB}"/>
                  </a:ext>
                </a:extLst>
              </p:cNvPr>
              <p:cNvSpPr txBox="1"/>
              <p:nvPr/>
            </p:nvSpPr>
            <p:spPr>
              <a:xfrm>
                <a:off x="5935756" y="2596824"/>
                <a:ext cx="1985962" cy="4019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г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 ст.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B66D6D03-890B-45B8-927B-E663DA56C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756" y="2596824"/>
                <a:ext cx="1985962" cy="401905"/>
              </a:xfrm>
              <a:prstGeom prst="rect">
                <a:avLst/>
              </a:prstGeom>
              <a:blipFill>
                <a:blip r:embed="rId6" cstate="print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C3445D-4FF4-426A-87B4-E8E97CA52122}"/>
                  </a:ext>
                </a:extLst>
              </p:cNvPr>
              <p:cNvSpPr txBox="1"/>
              <p:nvPr/>
            </p:nvSpPr>
            <p:spPr>
              <a:xfrm>
                <a:off x="721945" y="3106417"/>
                <a:ext cx="669266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358775" algn="l"/>
                  </a:tabLst>
                </a:pP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где 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1400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– давление в трубах, через выбранный для расчетов период времени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Па; </a:t>
                </a:r>
              </a:p>
              <a:p>
                <a:pPr>
                  <a:tabLst>
                    <a:tab pos="358775" algn="l"/>
                  </a:tabLst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:r>
                  <a:rPr lang="ru-RU" sz="1400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г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 – плотность пластового газа, кг/м</a:t>
                </a:r>
                <a:r>
                  <a:rPr lang="ru-RU" sz="14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>
                  <a:tabLst>
                    <a:tab pos="358775" algn="l"/>
                    <a:tab pos="628650" algn="l"/>
                  </a:tabLst>
                </a:pPr>
                <a:r>
                  <a:rPr lang="ru-RU" sz="1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1400" b="0" i="1" smtClean="0">
                            <a:latin typeface="Cambria Math" panose="02040503050406030204" pitchFamily="18" charset="0"/>
                          </a:rPr>
                          <m:t>пл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 – пластовая температура, К;</a:t>
                </a:r>
              </a:p>
              <a:p>
                <a:pPr>
                  <a:tabLst>
                    <a:tab pos="358775" algn="l"/>
                    <a:tab pos="628650" algn="l"/>
                  </a:tabLst>
                </a:pPr>
                <a:r>
                  <a:rPr lang="en-US" sz="14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sz="14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𝑧</m:t>
                    </m:r>
                  </m:oMath>
                </a14:m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коэффициент </a:t>
                </a:r>
                <a:r>
                  <a:rPr lang="ru-RU" sz="1400" dirty="0" err="1">
                    <a:latin typeface="Times New Roman" pitchFamily="18" charset="0"/>
                    <a:cs typeface="Times New Roman" pitchFamily="18" charset="0"/>
                  </a:rPr>
                  <a:t>сверхсжимаемости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газа;</a:t>
                </a:r>
              </a:p>
              <a:p>
                <a:pPr>
                  <a:tabLst>
                    <a:tab pos="358775" algn="l"/>
                    <a:tab pos="628650" algn="l"/>
                  </a:tabLst>
                </a:pPr>
                <a:r>
                  <a:rPr lang="en-US" sz="14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sz="14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с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т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 – температура при стандартных условиях, К;</a:t>
                </a:r>
              </a:p>
              <a:p>
                <a:pPr>
                  <a:tabLst>
                    <a:tab pos="358775" algn="l"/>
                    <a:tab pos="628650" algn="l"/>
                  </a:tabLst>
                </a:pP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 – ускорение свободного падения, м</a:t>
                </a:r>
                <a:r>
                  <a:rPr lang="ru-RU" sz="14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/с;</a:t>
                </a:r>
              </a:p>
              <a:p>
                <a:pPr>
                  <a:tabLst>
                    <a:tab pos="358775" algn="l"/>
                    <a:tab pos="628650" algn="l"/>
                  </a:tabLst>
                </a:pP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e>
                      <m:sub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 – внутренний диаметр труб СБТ, м;</a:t>
                </a:r>
              </a:p>
              <a:p>
                <a:pPr>
                  <a:tabLst>
                    <a:tab pos="358775" algn="l"/>
                    <a:tab pos="628650" algn="l"/>
                  </a:tabLst>
                </a:pPr>
                <a:r>
                  <a:rPr lang="ru-RU" sz="14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 – время между точками давлений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140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, с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5C3445D-4FF4-426A-87B4-E8E97CA52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45" y="3106417"/>
                <a:ext cx="6692666" cy="1815882"/>
              </a:xfrm>
              <a:prstGeom prst="rect">
                <a:avLst/>
              </a:prstGeom>
              <a:blipFill>
                <a:blip r:embed="rId7" cstate="print"/>
                <a:stretch>
                  <a:fillRect l="-273" t="-673" b="-2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A482045-C8D5-4AC8-B091-ECA8C2E9F30F}"/>
              </a:ext>
            </a:extLst>
          </p:cNvPr>
          <p:cNvSpPr txBox="1"/>
          <p:nvPr/>
        </p:nvSpPr>
        <p:spPr>
          <a:xfrm>
            <a:off x="658076" y="4922299"/>
            <a:ext cx="8149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Дебиты открытых периодов при предполагаемом времени (около 5-10 минут) течения газа пробковой структурой соответственно равны: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115F15-1428-418C-9B4F-1C2A5BA2A6F8}"/>
                  </a:ext>
                </a:extLst>
              </p:cNvPr>
              <p:cNvSpPr txBox="1"/>
              <p:nvPr/>
            </p:nvSpPr>
            <p:spPr>
              <a:xfrm>
                <a:off x="224315" y="5522677"/>
                <a:ext cx="8695370" cy="402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=21.242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тыс.</m:t>
                      </m:r>
                      <m:f>
                        <m:fPr>
                          <m:type m:val="skw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сут</m:t>
                          </m:r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241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тыс.</m:t>
                      </m:r>
                      <m:f>
                        <m:fPr>
                          <m:type m:val="skw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сут</m:t>
                          </m:r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321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тыс.</m:t>
                      </m:r>
                      <m:f>
                        <m:fPr>
                          <m:type m:val="skw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сут</m:t>
                          </m:r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B3115F15-1428-418C-9B4F-1C2A5BA2A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15" y="5522677"/>
                <a:ext cx="8695370" cy="402546"/>
              </a:xfrm>
              <a:prstGeom prst="rect">
                <a:avLst/>
              </a:prstGeom>
              <a:blipFill>
                <a:blip r:embed="rId8" cstate="print"/>
                <a:stretch>
                  <a:fillRect t="-93939" b="-15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6CCA09DE-C31B-4EE6-A406-4A07CE3C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7839" y="6381786"/>
            <a:ext cx="509839" cy="365125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06104D8-639B-4826-8860-0C9C4350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408031"/>
            <a:ext cx="7377385" cy="845047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ОБРАБОТКИ ИПТ-1 ПЛАСТА </a:t>
            </a:r>
            <a:r>
              <a:rPr lang="en-US" sz="1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Vch</a:t>
            </a:r>
            <a:r>
              <a:rPr lang="ru-RU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(1-2)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ПРОГРАММНОМ КОМПЛЕКСЕ САПФИР</a:t>
            </a:r>
            <a:endParaRPr lang="ru-RU" sz="1800" dirty="0"/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F3B092D3-676C-45B8-B435-AF7BB484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Рисунок 1">
            <a:extLst>
              <a:ext uri="{FF2B5EF4-FFF2-40B4-BE49-F238E27FC236}">
                <a16:creationId xmlns="" xmlns:a16="http://schemas.microsoft.com/office/drawing/2014/main" id="{D88143DA-C314-439F-AD5A-EFB4FE6F2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426"/>
          <a:stretch>
            <a:fillRect/>
          </a:stretch>
        </p:blipFill>
        <p:spPr bwMode="auto">
          <a:xfrm>
            <a:off x="1395722" y="1151231"/>
            <a:ext cx="5277036" cy="175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DC0C9AB-6D06-4A64-9BDB-D3B193BD36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1484" y="3037404"/>
            <a:ext cx="2814695" cy="3033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40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83480" y="193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4057650" y="32621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746605" y="30778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835880" y="45206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803755" y="510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487056" y="541867"/>
            <a:ext cx="732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ПЛАСТОИСПЫТАНИЯ ПЛАСТОВ</a:t>
            </a: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8732589"/>
              </p:ext>
            </p:extLst>
          </p:nvPr>
        </p:nvGraphicFramePr>
        <p:xfrm>
          <a:off x="355599" y="1276386"/>
          <a:ext cx="8500533" cy="5042498"/>
        </p:xfrm>
        <a:graphic>
          <a:graphicData uri="http://schemas.openxmlformats.org/drawingml/2006/table">
            <a:tbl>
              <a:tblPr/>
              <a:tblGrid>
                <a:gridCol w="43210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5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5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83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1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Параметр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Размерность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ИПТ-1</a:t>
                      </a:r>
                    </a:p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(пласт </a:t>
                      </a:r>
                      <a:r>
                        <a:rPr lang="en-US" sz="12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Vch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(1-2)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ИПТ-2</a:t>
                      </a:r>
                    </a:p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(пласт </a:t>
                      </a:r>
                      <a:r>
                        <a:rPr lang="ru-RU" sz="12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Є1</a:t>
                      </a:r>
                      <a:r>
                        <a:rPr lang="en-US" sz="12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</a:t>
                      </a:r>
                      <a:r>
                        <a:rPr lang="ru-RU" sz="12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r>
                        <a:rPr lang="ru-RU" sz="12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7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Полученный флюид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флюид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газ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пластовая вода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Средний дебит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сут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14404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43.0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8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Средняя депрессия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МПа</a:t>
                      </a:r>
                      <a:r>
                        <a:rPr lang="ru-RU" sz="1200" kern="1200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МПа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5931.496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15.58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76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Коэф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фильтрационных сопротивлений (пласт </a:t>
                      </a:r>
                      <a:r>
                        <a:rPr lang="en-US" sz="12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Vch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(1-2)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МПа</a:t>
                      </a:r>
                      <a:r>
                        <a:rPr lang="ru-RU" sz="1200" kern="1200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/(м</a:t>
                      </a:r>
                      <a:r>
                        <a:rPr lang="ru-RU" sz="1200" kern="1200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сут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2.429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59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Коэф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продуктивности (пласт </a:t>
                      </a:r>
                      <a:r>
                        <a:rPr lang="ru-RU" sz="12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Є1</a:t>
                      </a:r>
                      <a:r>
                        <a:rPr lang="en-US" sz="12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</a:t>
                      </a:r>
                      <a:r>
                        <a:rPr lang="ru-RU" sz="12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r>
                        <a:rPr lang="ru-RU" sz="12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</a:t>
                      </a:r>
                      <a:r>
                        <a:rPr lang="ru-RU" sz="1200" kern="1200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сут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)/МПа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2.76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6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Конечное давление на КВД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МПа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26.51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29.90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5298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Пластовое давление по результату обработки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КВД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МПа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27.83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34.29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3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Градиент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пластового давления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МПа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0.095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0.12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36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Коэф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проницаемости 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0.047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0.101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15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Скин-эффект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безр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+4.2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-3.7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15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Радиус исследования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°С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52745" marR="52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AB87BB45-5301-4FF8-89F1-2D7C6073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7839" y="6381786"/>
            <a:ext cx="509839" cy="365125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="" xmlns:a16="http://schemas.microsoft.com/office/drawing/2014/main" id="{4437AA48-97CD-4229-8983-B049F840A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5943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83480" y="20735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83480" y="193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4057650" y="32621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746605" y="30778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835880" y="45206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803755" y="510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219199" y="405013"/>
            <a:ext cx="75835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АНАЛИЗА ПРОБЫ ГАЗА, ПОЛУЧЕННОГО ПРИ ПЛАСТОИСПЫТАНИИ ПЛАСТА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Vch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(1-2)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ПАРФЕНОВСКОГО ГОРИЗОНТА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8B7738A0-53DA-48A5-90DF-99446A821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7027396"/>
              </p:ext>
            </p:extLst>
          </p:nvPr>
        </p:nvGraphicFramePr>
        <p:xfrm>
          <a:off x="333096" y="1700177"/>
          <a:ext cx="4885448" cy="43688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96618">
                  <a:extLst>
                    <a:ext uri="{9D8B030D-6E8A-4147-A177-3AD203B41FA5}">
                      <a16:colId xmlns="" xmlns:a16="http://schemas.microsoft.com/office/drawing/2014/main" val="1095334085"/>
                    </a:ext>
                  </a:extLst>
                </a:gridCol>
                <a:gridCol w="3188830">
                  <a:extLst>
                    <a:ext uri="{9D8B030D-6E8A-4147-A177-3AD203B41FA5}">
                      <a16:colId xmlns="" xmlns:a16="http://schemas.microsoft.com/office/drawing/2014/main" val="2323963006"/>
                    </a:ext>
                  </a:extLst>
                </a:gridCol>
              </a:tblGrid>
              <a:tr h="283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компонентов. об.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02810877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53677668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4.2334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46649183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Этилен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16552113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1.1965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42163713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Пропилен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03107792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и-Бутан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99110707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н-Бутан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51513937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Бутилен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2897659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и-Пентан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39170741"/>
                  </a:ext>
                </a:extLst>
              </a:tr>
              <a:tr h="480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н-Пентан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30630402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Гексан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11791356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Углекислый газ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97886478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81525319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Водород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48780988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Кислород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86638748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1.5636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38487878"/>
                  </a:ext>
                </a:extLst>
              </a:tr>
            </a:tbl>
          </a:graphicData>
        </a:graphic>
      </p:graphicFrame>
      <p:pic>
        <p:nvPicPr>
          <p:cNvPr id="3073" name="Рисунок 1">
            <a:extLst>
              <a:ext uri="{FF2B5EF4-FFF2-40B4-BE49-F238E27FC236}">
                <a16:creationId xmlns="" xmlns:a16="http://schemas.microsoft.com/office/drawing/2014/main" id="{8FFA1E0F-E4C6-4CA8-A7C6-3BFE73817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913"/>
          <a:stretch/>
        </p:blipFill>
        <p:spPr bwMode="auto">
          <a:xfrm>
            <a:off x="5412609" y="1357399"/>
            <a:ext cx="3390103" cy="472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3E8FCF5-BA8E-40F2-A3DB-044AD6476A48}"/>
              </a:ext>
            </a:extLst>
          </p:cNvPr>
          <p:cNvSpPr txBox="1"/>
          <p:nvPr/>
        </p:nvSpPr>
        <p:spPr>
          <a:xfrm>
            <a:off x="1" y="1355747"/>
            <a:ext cx="5544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Перечень основных компонентов газа и их содержание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A3FC564B-816F-48B0-835C-9FF55FB9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7839" y="6381786"/>
            <a:ext cx="509839" cy="365125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="" xmlns:a16="http://schemas.microsoft.com/office/drawing/2014/main" id="{BA3B8BB1-8847-4994-849A-6E6EBEDB3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5911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97839" y="6381786"/>
            <a:ext cx="509839" cy="365125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7051" y="599558"/>
            <a:ext cx="362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15" y="1362933"/>
            <a:ext cx="78156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marL="176213" indent="-176213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ИПТ с применением якорного оборудования позволяет проводить гидродинамические исследования экспресс методом без рисков прилипания хвостовика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 равнении с технологией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ИПТ с опорой на забой)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Проба, полученная при данном методе, является герметичной (кондиционной), что подтверждается лабораторными исследованиями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учетом оперативности выдаваемых данных и получаемых результатов метод ИПТ остается эффективным способом изучения залежей нефти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газа, полученные данные успешно принимаются ГКЗ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Испытание (получение гидродинамических параметров) двух и более объектов за один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спуск,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применяя большой, наработанный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десятилетиями опыт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надежное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проверенное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оборудование,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можно по праву считать основным экспресс методом исследований скважин в процессе бурения.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691" y="4784677"/>
            <a:ext cx="7671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 сожалению, данный метод –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ИПТ,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обязательный, исключен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из некоторых регламентов больших нефтяных и газовых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компаний,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что приводит к уменьшению объема работ и потери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полевого опыта специалистов,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который является основополагающим в успешности получения положительных результатов.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114D7F3B-9871-46F4-99DC-AA6FF2348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043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 txBox="1">
            <a:spLocks/>
          </p:cNvSpPr>
          <p:nvPr/>
        </p:nvSpPr>
        <p:spPr>
          <a:xfrm>
            <a:off x="760708" y="1461898"/>
            <a:ext cx="7772400" cy="4569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Контактная информация: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e-mail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andrey.irbakhtin@mail.ru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тел.: +7 (963) 555-49-77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www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.alend.org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pic>
        <p:nvPicPr>
          <p:cNvPr id="12" name="Picture 4" descr="D:\для доклада 24.08.2016\Ухта_-_родина_нефти_СИН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6251" y="431522"/>
            <a:ext cx="2947749" cy="1187384"/>
          </a:xfrm>
          <a:prstGeom prst="rect">
            <a:avLst/>
          </a:prstGeom>
          <a:noFill/>
        </p:spPr>
      </p:pic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525417F0-13FB-4B28-9DBC-038E3E93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329" y="560000"/>
            <a:ext cx="1058977" cy="97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14734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97839" y="6381786"/>
            <a:ext cx="509839" cy="365125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69208" y="322559"/>
            <a:ext cx="6240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ИПТ в открытом стволе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28 Иркутской области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 применением якорного оборудования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двухпакерной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компоновки.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03-05.10.2019 года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r="54219"/>
          <a:stretch>
            <a:fillRect/>
          </a:stretch>
        </p:blipFill>
        <p:spPr bwMode="auto">
          <a:xfrm>
            <a:off x="332511" y="1228224"/>
            <a:ext cx="1306804" cy="480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00664" y="2880392"/>
            <a:ext cx="73433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создания депрессии на пласт. бурильные трубы были заполнены 111 м буровым раствором и 1250 м тех. водой.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Получен фонтанный приток газа.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Согласно Р Газпром 086-2010 оценочный дебит газа при фонтанировании скважины составил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59936.3 м</a:t>
            </a:r>
            <a:r>
              <a:rPr lang="ru-RU" sz="1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529" y="3978173"/>
            <a:ext cx="71041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Конечное значение давления на КВД закрытого периода. за 245 минут восстановления. составило 271.1 кгс/см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глубине 3082 м.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КВД обработана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/к Сапфир методом наилучшего совмещения; пластовое давление составило 276.8 кгс/см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глубине 3082 м. Для обработки. дебит газа перед КВД подобран по совмещению фактических и модельных кривых давления.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Коэффициент проницаемости. определенный по КВД. составил 0.213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при радиусе исследования 10.6 м. Значение скин-эффекта (+9.5) свидетельствует о наличии дополнительных фильтрационных сопротивлениях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призабойной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зоне пласта.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Максимальная температура. зафиксированная в процессе испытания интервала. составила 55.1°С на глубине замера. 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4842" t="12808" r="2245" b="7925"/>
          <a:stretch>
            <a:fillRect/>
          </a:stretch>
        </p:blipFill>
        <p:spPr bwMode="auto">
          <a:xfrm>
            <a:off x="1702191" y="1199303"/>
            <a:ext cx="7174523" cy="171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>
            <a:extLst>
              <a:ext uri="{FF2B5EF4-FFF2-40B4-BE49-F238E27FC236}">
                <a16:creationId xmlns="" xmlns:a16="http://schemas.microsoft.com/office/drawing/2014/main" id="{164B70E0-C95A-41AB-AE81-B03DF7300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2814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97839" y="6381786"/>
            <a:ext cx="509839" cy="365125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5705" y="522514"/>
            <a:ext cx="7807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Сравнение определенной продуктивной характеристики пласта </a:t>
            </a:r>
            <a:r>
              <a:rPr lang="ru-RU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Vch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(1-2) </a:t>
            </a:r>
          </a:p>
          <a:p>
            <a:pPr algn="ctr"/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ИПТ в открытом стволе и при ГДИС после вторичного вскрытия </a:t>
            </a:r>
          </a:p>
          <a:p>
            <a:pPr algn="ctr"/>
            <a:r>
              <a:rPr lang="ru-RU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Скв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№28 Иркутской области*. 2019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2492354"/>
              </p:ext>
            </p:extLst>
          </p:nvPr>
        </p:nvGraphicFramePr>
        <p:xfrm>
          <a:off x="758117" y="2918691"/>
          <a:ext cx="2964138" cy="2244435"/>
        </p:xfrm>
        <a:graphic>
          <a:graphicData uri="http://schemas.openxmlformats.org/drawingml/2006/table">
            <a:tbl>
              <a:tblPr/>
              <a:tblGrid>
                <a:gridCol w="1263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1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8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r>
                        <a:rPr lang="ru-RU" sz="16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диаф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мм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Q,</a:t>
                      </a:r>
                      <a:r>
                        <a:rPr lang="ru-RU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тыс.м</a:t>
                      </a:r>
                      <a:r>
                        <a:rPr lang="ru-RU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сут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0251" y="1491176"/>
            <a:ext cx="3784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Дебит газа. определенный при ГДИС в эксплуатационной колонне. проведенных с 31.12.2019 по 03.01.2020 года. 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Интервал перфорации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3042.0-3102.0 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2544" y="1660301"/>
            <a:ext cx="4605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Дебит газа, определенный при ИПТ в открытом стволе, проведенного 03-05.10.2019 года.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Интервал испытания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3080.3-3116.0 м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9306759"/>
              </p:ext>
            </p:extLst>
          </p:nvPr>
        </p:nvGraphicFramePr>
        <p:xfrm>
          <a:off x="4028262" y="2776193"/>
          <a:ext cx="4960993" cy="2804160"/>
        </p:xfrm>
        <a:graphic>
          <a:graphicData uri="http://schemas.openxmlformats.org/drawingml/2006/table">
            <a:tbl>
              <a:tblPr/>
              <a:tblGrid>
                <a:gridCol w="3259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15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1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Методика расчета дебита газа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Q, тыс.м</a:t>
                      </a:r>
                      <a:r>
                        <a:rPr lang="ru-RU" sz="16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сут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5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По КВД, согласно Р Газпром 086-2010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6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вытеснению газом жидкости на устье, согласно методике, описанной  д.т.н., профессором Рязанцевым Н.Ф. (г. Тверь)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6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подъему уровня в трубах СБТ (вытеснению газом технической жидкости)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3768697"/>
                  </a:ext>
                </a:extLst>
              </a:tr>
            </a:tbl>
          </a:graphicData>
        </a:graphic>
      </p:graphicFrame>
      <p:pic>
        <p:nvPicPr>
          <p:cNvPr id="9" name="Picture 1">
            <a:extLst>
              <a:ext uri="{FF2B5EF4-FFF2-40B4-BE49-F238E27FC236}">
                <a16:creationId xmlns="" xmlns:a16="http://schemas.microsoft.com/office/drawing/2014/main" id="{74A6AFBF-96DF-4D1F-BD2C-C8F9DBDB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65274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97839" y="6381786"/>
            <a:ext cx="509839" cy="365125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9467" y="601134"/>
            <a:ext cx="84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ФОТО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364D02DB-636B-4F3D-9E41-3C09802D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02" y="1245995"/>
            <a:ext cx="2697662" cy="36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8318" y="1235947"/>
            <a:ext cx="2499436" cy="371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0256" y="1185706"/>
            <a:ext cx="2672051" cy="374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06702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19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03" y="1366576"/>
            <a:ext cx="2735663" cy="364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2862" y="1366576"/>
            <a:ext cx="2802025" cy="357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342" y="1346479"/>
            <a:ext cx="2689821" cy="358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5000" contrast="-24000"/>
          </a:blip>
          <a:srcRect/>
          <a:stretch>
            <a:fillRect/>
          </a:stretch>
        </p:blipFill>
        <p:spPr bwMode="auto">
          <a:xfrm>
            <a:off x="241161" y="3013668"/>
            <a:ext cx="2327868" cy="310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64041" y="6381786"/>
            <a:ext cx="374019" cy="365125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4134" y="609600"/>
            <a:ext cx="6747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Пластоиспытание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процессе бурения с применением оборудования, спускаемого на бурильных трубах, 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изученным экспресс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методом прямых поисков залежей нефти и газа.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1801" y="1955801"/>
            <a:ext cx="674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Доклад основан на проведенных работах в Иркутской области,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скважине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 в процессе бурения.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3490" y="3064748"/>
            <a:ext cx="6194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Опора на стенку скважины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якорение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позволило проведение смежного испытания двух объектов за один спуск компоновки. Отбор проб газа при ИПТ-1 пласта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Vch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(1-2) производилось на устье скважины при свободном фонтанировании. а так же из глубинного пробоотборника забойного клапана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отбор проб воды при ИПТ-2 пласта Є1us(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из полости бурильных труб.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1477107" y="1069144"/>
            <a:ext cx="218050" cy="267286"/>
          </a:xfrm>
          <a:prstGeom prst="star5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2599173" y="3819044"/>
            <a:ext cx="218050" cy="267286"/>
          </a:xfrm>
          <a:prstGeom prst="star5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444281" y="2140632"/>
            <a:ext cx="218050" cy="267286"/>
          </a:xfrm>
          <a:prstGeom prst="star5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317DB4A9-7853-49C5-91EF-1D54F2D75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43660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97839" y="6381786"/>
            <a:ext cx="509839" cy="365125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="" xmlns:a16="http://schemas.microsoft.com/office/drawing/2014/main" id="{65E60609-8725-45FA-B8BD-F4E9776F4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6480" y="2301074"/>
            <a:ext cx="5908430" cy="202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095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64041" y="6381786"/>
            <a:ext cx="374019" cy="365125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0560" y="435170"/>
            <a:ext cx="697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ГЕОЛОГО – ТЕХНИЧЕСКАЯ ХАРАКТЕРИСТИКА И ОБОРУДОВАНИЕ</a:t>
            </a: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0703637"/>
              </p:ext>
            </p:extLst>
          </p:nvPr>
        </p:nvGraphicFramePr>
        <p:xfrm>
          <a:off x="399810" y="1285652"/>
          <a:ext cx="8247860" cy="4497055"/>
        </p:xfrm>
        <a:graphic>
          <a:graphicData uri="http://schemas.openxmlformats.org/drawingml/2006/table">
            <a:tbl>
              <a:tblPr firstCol="1" bandRow="1"/>
              <a:tblGrid>
                <a:gridCol w="4968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98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8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Наименование параметра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Значение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Интервал испытания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Vch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(1-2)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2940</a:t>
                      </a:r>
                      <a:r>
                        <a:rPr lang="ru-RU" sz="1800" b="1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.0 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3013</a:t>
                      </a:r>
                      <a:r>
                        <a:rPr lang="ru-RU" sz="1800" b="1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.0 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Интервал испытания Є1us(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os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31.6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30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40.0 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Профиль: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вертикальный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Глубина скважины: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3013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Экспл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колонна Ø 178  мм: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 – 2931.6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Открытый ствол Ø 152.4 мм: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2931.6 – 3013.0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Буровой инструмент: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СБТ-89х9.35 (З-102).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сечение 0.0038815 м</a:t>
                      </a:r>
                      <a:r>
                        <a:rPr lang="ru-RU" sz="18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Диаметр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пакера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 мм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Глубина установки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пакера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Vch</a:t>
                      </a: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(1-2)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2940.0 м (в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стволе)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Глубина установки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пакера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Є1us(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os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2881.4 м (в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экспл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колонне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Уд. вес бурового раствора: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1.22 г/см</a:t>
                      </a:r>
                      <a:r>
                        <a:rPr lang="ru-RU" sz="18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984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64041" y="6381786"/>
            <a:ext cx="374019" cy="365125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8561" y="480106"/>
            <a:ext cx="790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КОМПОНОВКА ПРИ ИПТ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ОБЪЕКТОВ ЗА ОДИН СПУСК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4169" y="223256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Vch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(1-2)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6715" y="223228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Є1us(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os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647" y="1208833"/>
            <a:ext cx="55381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узлы компоновки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Пакер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145 мм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Забойный клапан поворотного действия.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многоцикловой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buAutoNum type="arabicPeriod" startAt="3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Пробоотборная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камера в составе забойного клапана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buAutoNum type="arabicPeriod" startAt="3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Якорь механический. поворотного действия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buAutoNum type="arabicPeriod" startAt="3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ЯСС ударный. механический.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794156"/>
            <a:ext cx="9042401" cy="225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13400" y="1526659"/>
            <a:ext cx="3090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Глубины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пакеровки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 испытании объектов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838021" y="2758814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2881.4 м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514169" y="2753235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2940.0 м</a:t>
            </a:r>
            <a:endParaRPr lang="ru-RU" dirty="0"/>
          </a:p>
        </p:txBody>
      </p:sp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5FEB5661-2447-4903-8D42-93CC4EA47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762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5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82731"/>
            <a:ext cx="7450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ДИАГРАММА ПРОВЕДЕНИЯ СМЕЖНОГО ПЛАСТОИСПЫТАНИЯ ПЛАСТОВ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Vch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(1-2)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Є1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1712" t="11075" r="2599" b="8923"/>
          <a:stretch>
            <a:fillRect/>
          </a:stretch>
        </p:blipFill>
        <p:spPr bwMode="auto">
          <a:xfrm>
            <a:off x="169334" y="1179730"/>
            <a:ext cx="8805334" cy="482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76724" y="4733928"/>
            <a:ext cx="160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Vch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(1-2)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2943 м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8200" y="4733927"/>
            <a:ext cx="102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Є1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ru-RU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ru-RU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2885 м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8364041" y="6381786"/>
            <a:ext cx="374019" cy="36512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76725" y="1406061"/>
            <a:ext cx="1603375" cy="3974198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74643" y="1412641"/>
            <a:ext cx="934158" cy="397419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">
            <a:extLst>
              <a:ext uri="{FF2B5EF4-FFF2-40B4-BE49-F238E27FC236}">
                <a16:creationId xmlns="" xmlns:a16="http://schemas.microsoft.com/office/drawing/2014/main" id="{D814EF06-DC58-4741-BF2D-4B2B6567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64041" y="6381786"/>
            <a:ext cx="374019" cy="365125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9223" y="576679"/>
            <a:ext cx="723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МЕТОДЫ ОБРАБОТКИ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3800" y="1137709"/>
            <a:ext cx="781157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РД‑153-39.0-062-00 «Техническая инструкция по испытанию пластов инструментами на трубах»;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Эрлагер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мл. Гидродинамические методы исследования скважин. – Москва-Ижевск: Институт компьютерных исследований. 2006. – 512 с.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Инструкция по комплексным исследованиям газовых и газоконденсатных скважин : Р Газпром 086-2010 /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Науч.-исслед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ин-т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природ. газов и газовых технологий – Газпром ВНИИГАЗ. Ч. 2.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Введ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с 2011-04-29. – М. : Газпром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экспо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2011. – 319 с.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Рязанцев Н.Ф.. Беляков Н.В..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Домащенко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Г.М. Испытание скважин в процессе бурения. – М.: Издательство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Физматкнига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 2004. 480 с.;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Обработка КВД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Метод наилучшего совмещения в программном комплексе Сапфир 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Принятые при обработке величины: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Эффективная толщина пласта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Є1us(</a:t>
            </a:r>
            <a:r>
              <a:rPr lang="ru-RU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os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)…………………………..…..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20.6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Пористость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Є1us(</a:t>
            </a:r>
            <a:r>
              <a:rPr lang="ru-RU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os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………………………..…………………………..7.9 %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Вязкость (по воде. условно)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Є1us(</a:t>
            </a:r>
            <a:r>
              <a:rPr lang="ru-RU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os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)……………………………….…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0.001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Объемный коэффициент по воде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Є1us(</a:t>
            </a:r>
            <a:r>
              <a:rPr lang="ru-RU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os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)……………………………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 (безразмерный)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Плотность пластовой воды (полевой замер)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Є1us(</a:t>
            </a:r>
            <a:r>
              <a:rPr lang="ru-RU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os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………………. 1270 кг/м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Эффективная толщина пласта (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Vch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(1-2)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)………………….…………. 8.9 м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Пористость (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Vch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(1-2)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……………………………………………….….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11 %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сверхсжимаемости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газа…………………………………0.82.</a:t>
            </a:r>
          </a:p>
          <a:p>
            <a:endParaRPr lang="ru-RU" dirty="0"/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DAD5C5D2-73BB-4BEA-9F90-1BA5AB07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884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7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65533"/>
            <a:ext cx="746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МЕТОДИКА РАСЧЕТА ПРИБЛИЖЕННОГО ДЕБИТА ГАЗА ПО КВД, ПОЛУЧЕННОГО ПРИ ИПТ-1 ПЛАСТА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Vch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(1-2)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1358" t="11023" r="3366" b="8975"/>
          <a:stretch>
            <a:fillRect/>
          </a:stretch>
        </p:blipFill>
        <p:spPr bwMode="auto">
          <a:xfrm>
            <a:off x="309489" y="1171827"/>
            <a:ext cx="8707901" cy="217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9D5F389D-11FA-4D7D-B331-8072104F46A7}"/>
              </a:ext>
            </a:extLst>
          </p:cNvPr>
          <p:cNvSpPr txBox="1">
            <a:spLocks/>
          </p:cNvSpPr>
          <p:nvPr/>
        </p:nvSpPr>
        <p:spPr>
          <a:xfrm>
            <a:off x="8364041" y="6381786"/>
            <a:ext cx="374019" cy="36512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53EF8A0-675D-4CF0-80B7-80F1326C7B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93" y="3470560"/>
            <a:ext cx="8097592" cy="218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041A60-6D17-407A-84D2-0AB683C9236C}"/>
              </a:ext>
            </a:extLst>
          </p:cNvPr>
          <p:cNvSpPr txBox="1"/>
          <p:nvPr/>
        </p:nvSpPr>
        <p:spPr>
          <a:xfrm>
            <a:off x="544792" y="5638376"/>
            <a:ext cx="8097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Приближенный график давления третьего закрытого периода в программном комплексе Сапфир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(точки 1-2)</a:t>
            </a: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52DF9025-A86D-466E-BE05-41BA63BAC922}"/>
              </a:ext>
            </a:extLst>
          </p:cNvPr>
          <p:cNvSpPr/>
          <p:nvPr/>
        </p:nvSpPr>
        <p:spPr>
          <a:xfrm>
            <a:off x="1901825" y="5466557"/>
            <a:ext cx="111919" cy="10001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1B428763-9E7F-4394-A3AF-B62855A8BBEC}"/>
              </a:ext>
            </a:extLst>
          </p:cNvPr>
          <p:cNvSpPr/>
          <p:nvPr/>
        </p:nvSpPr>
        <p:spPr>
          <a:xfrm>
            <a:off x="7747000" y="3961607"/>
            <a:ext cx="111919" cy="10001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959195-981F-44D3-BE1A-8096793D8527}"/>
              </a:ext>
            </a:extLst>
          </p:cNvPr>
          <p:cNvSpPr txBox="1"/>
          <p:nvPr/>
        </p:nvSpPr>
        <p:spPr>
          <a:xfrm>
            <a:off x="1815234" y="519847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8BED906-9ACF-4CF5-B4B9-84F31B1524AC}"/>
              </a:ext>
            </a:extLst>
          </p:cNvPr>
          <p:cNvSpPr txBox="1"/>
          <p:nvPr/>
        </p:nvSpPr>
        <p:spPr>
          <a:xfrm>
            <a:off x="7665742" y="36863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E2437A2D-0FB6-4FE8-9C17-3741752E0A0A}"/>
              </a:ext>
            </a:extLst>
          </p:cNvPr>
          <p:cNvSpPr/>
          <p:nvPr/>
        </p:nvSpPr>
        <p:spPr>
          <a:xfrm>
            <a:off x="6469380" y="2483905"/>
            <a:ext cx="213360" cy="200240"/>
          </a:xfrm>
          <a:prstGeom prst="ellipse">
            <a:avLst/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502A3B8C-43BB-4CFB-B925-45B4D939F41B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6383495" y="2684145"/>
            <a:ext cx="192565" cy="78641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">
            <a:extLst>
              <a:ext uri="{FF2B5EF4-FFF2-40B4-BE49-F238E27FC236}">
                <a16:creationId xmlns="" xmlns:a16="http://schemas.microsoft.com/office/drawing/2014/main" id="{5BC9FA43-5DF0-4863-BC2A-471E22525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64041" y="6381786"/>
            <a:ext cx="374019" cy="365125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09700" y="565276"/>
            <a:ext cx="758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РАСЧЕТ ПРИБЛИЖЕННОГО ДЕБИТА ГАЗА ПРИ ПЛАСТА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Vch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(1-2)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5133" y="1121833"/>
            <a:ext cx="805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Согласно Р Газпром 086-2010 (Инструкция по комплексным исследования газовых и газоконденсатных скважин) части 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дебит скважины после её закрытия в первый момент времени приближенно может быть определен по формуле: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00965" y="2580527"/>
                <a:ext cx="6671763" cy="1423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где         – объем ствола скважины (</a:t>
                </a:r>
                <a:r>
                  <a:rPr lang="ru-RU" sz="1400" dirty="0" err="1">
                    <a:latin typeface="Times New Roman" pitchFamily="18" charset="0"/>
                    <a:cs typeface="Times New Roman" pitchFamily="18" charset="0"/>
                  </a:rPr>
                  <a:t>подпакерной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 зоны), м</a:t>
                </a:r>
                <a:r>
                  <a:rPr lang="ru-RU" sz="14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</a:p>
              <a:p>
                <a:pPr>
                  <a:tabLst>
                    <a:tab pos="628650" algn="l"/>
                  </a:tabLst>
                </a:pP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	– температура при стандартных условиях, К;</a:t>
                </a:r>
              </a:p>
              <a:p>
                <a:pPr>
                  <a:tabLst>
                    <a:tab pos="628650" algn="l"/>
                  </a:tabLst>
                </a:pP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	– атмосферное давление, МПа;</a:t>
                </a:r>
              </a:p>
              <a:p>
                <a:pPr>
                  <a:tabLst>
                    <a:tab pos="357188" algn="l"/>
                  </a:tabLst>
                </a:pPr>
                <a:r>
                  <a:rPr lang="en-US" sz="14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sz="14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 – средний по стволу скважины коэффициент сверхсжимаемости;</a:t>
                </a:r>
              </a:p>
              <a:p>
                <a:pPr>
                  <a:tabLst>
                    <a:tab pos="357188" algn="l"/>
                  </a:tabLst>
                </a:pPr>
                <a:r>
                  <a:rPr lang="en-US" sz="14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sz="14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с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р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 – средняя по стволу скважины температура, К;</a:t>
                </a:r>
              </a:p>
              <a:p>
                <a:pPr>
                  <a:tabLst>
                    <a:tab pos="357188" algn="l"/>
                  </a:tabLst>
                </a:pP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 – средние по стволу скважины давления в моменты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65" y="2580527"/>
                <a:ext cx="6671763" cy="1423595"/>
              </a:xfrm>
              <a:prstGeom prst="rect">
                <a:avLst/>
              </a:prstGeom>
              <a:blipFill>
                <a:blip r:embed="rId2" cstate="print"/>
                <a:stretch>
                  <a:fillRect l="-274" t="-427" b="-34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03739" y="4018399"/>
            <a:ext cx="7763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Данная формула подразумевает учет параметров по стволу скважины, в случае же проведения ИПТ, когда в скважине столб жидкостей, рассматривается только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подпакерная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зона. Соответственно средние по стволу параметры – параметры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подпакерной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зоне. Произведен расчет дебита газовой скважины для 1, 2 и 3-го закрытого периода с учетом коэффициента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свехсжимаемости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(определенного с учетом ф.-х. анализа газа, отобранного из пробоотборника забойного клапана) – 0.82.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Результаты расчета дебитов следующие: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F8CEA0-B85D-44E9-A722-70522F7E3CE9}"/>
                  </a:ext>
                </a:extLst>
              </p:cNvPr>
              <p:cNvSpPr txBox="1"/>
              <p:nvPr/>
            </p:nvSpPr>
            <p:spPr>
              <a:xfrm>
                <a:off x="3115035" y="2025528"/>
                <a:ext cx="3076215" cy="5014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ст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ат</m:t>
                              </m:r>
                            </m:sub>
                          </m:sSub>
                          <m: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ср</m:t>
                              </m:r>
                            </m:sub>
                          </m:sSub>
                          <m: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с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р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B4F8CEA0-B85D-44E9-A722-70522F7E3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035" y="2025528"/>
                <a:ext cx="3076215" cy="501404"/>
              </a:xfrm>
              <a:prstGeom prst="rect">
                <a:avLst/>
              </a:prstGeom>
              <a:blipFill>
                <a:blip r:embed="rId3" cstate="print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C13156-E73B-4BBC-83ED-62A9701EE536}"/>
                  </a:ext>
                </a:extLst>
              </p:cNvPr>
              <p:cNvSpPr txBox="1"/>
              <p:nvPr/>
            </p:nvSpPr>
            <p:spPr>
              <a:xfrm>
                <a:off x="758504" y="2603991"/>
                <a:ext cx="54292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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EBC13156-E73B-4BBC-83ED-62A9701EE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04" y="2603991"/>
                <a:ext cx="542925" cy="30777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887EF5-5F3E-4CB8-A532-695BB9B0FF90}"/>
                  </a:ext>
                </a:extLst>
              </p:cNvPr>
              <p:cNvSpPr txBox="1"/>
              <p:nvPr/>
            </p:nvSpPr>
            <p:spPr>
              <a:xfrm>
                <a:off x="822429" y="2803473"/>
                <a:ext cx="4889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𝑇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ст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3A887EF5-5F3E-4CB8-A532-695BB9B0F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29" y="2803473"/>
                <a:ext cx="488950" cy="30777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3FDBAE-A13E-48AE-B2BE-C390D2C6D86F}"/>
                  </a:ext>
                </a:extLst>
              </p:cNvPr>
              <p:cNvSpPr txBox="1"/>
              <p:nvPr/>
            </p:nvSpPr>
            <p:spPr>
              <a:xfrm>
                <a:off x="856084" y="3013558"/>
                <a:ext cx="3667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ат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473FDBAE-A13E-48AE-B2BE-C390D2C6D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84" y="3013558"/>
                <a:ext cx="366713" cy="30777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0B34D8F-35C0-4803-9617-39A04225187F}"/>
                  </a:ext>
                </a:extLst>
              </p:cNvPr>
              <p:cNvSpPr txBox="1"/>
              <p:nvPr/>
            </p:nvSpPr>
            <p:spPr>
              <a:xfrm>
                <a:off x="640462" y="5732146"/>
                <a:ext cx="7863075" cy="402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=18.665 тыс.  </m:t>
                      </m:r>
                      <m:f>
                        <m:fPr>
                          <m:type m:val="skw"/>
                          <m:ctrlPr>
                            <a:rPr lang="ru-RU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сут</m:t>
                          </m:r>
                        </m:den>
                      </m:f>
                      <m:r>
                        <a:rPr lang="ru-RU" sz="1400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521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 тыс.  </m:t>
                      </m:r>
                      <m:f>
                        <m:fPr>
                          <m:type m:val="skw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сут</m:t>
                          </m:r>
                        </m:den>
                      </m:f>
                      <m:r>
                        <a:rPr lang="ru-RU" sz="140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029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 тыс.  </m:t>
                      </m:r>
                      <m:f>
                        <m:fPr>
                          <m:type m:val="skw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сут</m:t>
                          </m:r>
                        </m:den>
                      </m:f>
                      <m:r>
                        <a:rPr lang="ru-RU" sz="1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F0B34D8F-35C0-4803-9617-39A042251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62" y="5732146"/>
                <a:ext cx="7863075" cy="402546"/>
              </a:xfrm>
              <a:prstGeom prst="rect">
                <a:avLst/>
              </a:prstGeom>
              <a:blipFill>
                <a:blip r:embed="rId7" cstate="print"/>
                <a:stretch>
                  <a:fillRect t="-93939" b="-15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1">
            <a:extLst>
              <a:ext uri="{FF2B5EF4-FFF2-40B4-BE49-F238E27FC236}">
                <a16:creationId xmlns="" xmlns:a16="http://schemas.microsoft.com/office/drawing/2014/main" id="{CE7CA111-BB47-4B21-94D3-A87471BED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3739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90425" y="344100"/>
            <a:ext cx="7608371" cy="114300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МЕТОДИКА РАСЧЕТА ДЕБИТА ГАЗА ПРИ ИПТ-1 ПЛАСТА </a:t>
            </a:r>
            <a:r>
              <a:rPr lang="en-US" sz="1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Vch</a:t>
            </a:r>
            <a:r>
              <a:rPr lang="ru-RU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(1-2)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ПРОЦЕССЕ ПРИТОКА ПО ПОДЪЕМУ УРОВНЯ В ТРУБАХ СБТ (ВЫТЕСНЕНИЮ ГАЗОМ ТЕХНИЧЕСКОЙ ЖИДКОСТИ)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3" y="1266823"/>
            <a:ext cx="3724942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D416600-EF11-4546-A8D6-E4457A5F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4041" y="6381786"/>
            <a:ext cx="374019" cy="365125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Рисунок 1">
            <a:extLst>
              <a:ext uri="{FF2B5EF4-FFF2-40B4-BE49-F238E27FC236}">
                <a16:creationId xmlns="" xmlns:a16="http://schemas.microsoft.com/office/drawing/2014/main" id="{94A27A65-569A-4CF8-A226-6209FBF8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59" y="1352259"/>
            <a:ext cx="4836985" cy="295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8BCB6AD3-1258-493E-ABE3-D77DA463CBF5}"/>
              </a:ext>
            </a:extLst>
          </p:cNvPr>
          <p:cNvSpPr/>
          <p:nvPr/>
        </p:nvSpPr>
        <p:spPr>
          <a:xfrm>
            <a:off x="4470401" y="3695700"/>
            <a:ext cx="222250" cy="425450"/>
          </a:xfrm>
          <a:prstGeom prst="ellipse">
            <a:avLst/>
          </a:prstGeom>
          <a:noFill/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798712A5-7473-470D-8446-50183E2DCA41}"/>
              </a:ext>
            </a:extLst>
          </p:cNvPr>
          <p:cNvSpPr/>
          <p:nvPr/>
        </p:nvSpPr>
        <p:spPr>
          <a:xfrm>
            <a:off x="4902200" y="2978150"/>
            <a:ext cx="231775" cy="368300"/>
          </a:xfrm>
          <a:prstGeom prst="ellipse">
            <a:avLst/>
          </a:prstGeom>
          <a:noFill/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4F7D142B-96E2-43AB-AC10-87BE8BA83931}"/>
              </a:ext>
            </a:extLst>
          </p:cNvPr>
          <p:cNvSpPr/>
          <p:nvPr/>
        </p:nvSpPr>
        <p:spPr>
          <a:xfrm>
            <a:off x="6978650" y="2178050"/>
            <a:ext cx="231775" cy="368300"/>
          </a:xfrm>
          <a:prstGeom prst="ellipse">
            <a:avLst/>
          </a:prstGeom>
          <a:noFill/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4FE10406-B798-47FA-9BC3-017D83067A9A}"/>
              </a:ext>
            </a:extLst>
          </p:cNvPr>
          <p:cNvCxnSpPr>
            <a:cxnSpLocks/>
          </p:cNvCxnSpPr>
          <p:nvPr/>
        </p:nvCxnSpPr>
        <p:spPr>
          <a:xfrm flipH="1">
            <a:off x="4624390" y="2133600"/>
            <a:ext cx="509585" cy="15621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7DB51FFB-77E1-4992-BF02-E4F5EC66BD47}"/>
              </a:ext>
            </a:extLst>
          </p:cNvPr>
          <p:cNvCxnSpPr>
            <a:cxnSpLocks/>
          </p:cNvCxnSpPr>
          <p:nvPr/>
        </p:nvCxnSpPr>
        <p:spPr>
          <a:xfrm flipH="1">
            <a:off x="5067301" y="2133600"/>
            <a:ext cx="193674" cy="8445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0388539F-DFA0-4E89-B725-D11B1E4B191E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6864350" y="2108200"/>
            <a:ext cx="148243" cy="12378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CAC87CB-1E88-4D80-89B8-DE7BB9B706F4}"/>
              </a:ext>
            </a:extLst>
          </p:cNvPr>
          <p:cNvSpPr txBox="1"/>
          <p:nvPr/>
        </p:nvSpPr>
        <p:spPr>
          <a:xfrm>
            <a:off x="4549778" y="1412131"/>
            <a:ext cx="29033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Пробковая структура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притока газа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его растворения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жидкости и выхода на устье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25225AA-7BD4-411B-9FD6-BEC40437BD5B}"/>
              </a:ext>
            </a:extLst>
          </p:cNvPr>
          <p:cNvSpPr txBox="1"/>
          <p:nvPr/>
        </p:nvSpPr>
        <p:spPr>
          <a:xfrm>
            <a:off x="4140965" y="4521295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расчёте дебита газа предполагается, что в первоначальные моменты после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открытия забойного клапана, газ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поступал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 фильтр в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бурильные трубы пробковой структурой.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при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длительном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притоке, газ частично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растворяется в столбе жидкости и выходит на поверхность.</a:t>
            </a:r>
            <a:endParaRPr lang="ru-RU" sz="1600" dirty="0"/>
          </a:p>
        </p:txBody>
      </p:sp>
      <p:pic>
        <p:nvPicPr>
          <p:cNvPr id="41" name="Picture 1">
            <a:extLst>
              <a:ext uri="{FF2B5EF4-FFF2-40B4-BE49-F238E27FC236}">
                <a16:creationId xmlns="" xmlns:a16="http://schemas.microsoft.com/office/drawing/2014/main" id="{413FE3B6-62B4-4404-942B-85E508E31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478" y="465667"/>
            <a:ext cx="691434" cy="6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УГТ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 УГТУ" id="{6EC8C73C-2376-4AAF-8685-24706BBACD10}" vid="{F466F8A0-BAD6-444C-822C-D913711727BB}"/>
    </a:ext>
  </a:extLst>
</a:theme>
</file>

<file path=ppt/theme/theme2.xml><?xml version="1.0" encoding="utf-8"?>
<a:theme xmlns:a="http://schemas.openxmlformats.org/drawingml/2006/main" name="1_тема УГТ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УГТУ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 УГТУ2" id="{EEB59034-8EEB-4161-BC52-EC30CD483B5E}" vid="{C72120EF-57F4-4C63-B308-5E25DC03534F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УГТУ</Template>
  <TotalTime>28659</TotalTime>
  <Words>1334</Words>
  <Application>Microsoft Office PowerPoint</Application>
  <PresentationFormat>Экран (4:3)</PresentationFormat>
  <Paragraphs>264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 УГТУ</vt:lpstr>
      <vt:lpstr>1_тема УГТУ</vt:lpstr>
      <vt:lpstr>тема УГТУ2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МЕТОДИКА РАСЧЕТА ДЕБИТА ГАЗА ПРИ ИПТ-1 ПЛАСТА Vch(1-2) В ПРОЦЕССЕ ПРИТОКА ПО ПОДЪЕМУ УРОВНЯ В ТРУБАХ СБТ (ВЫТЕСНЕНИЮ ГАЗОМ ТЕХНИЧЕСКОЙ ЖИДКОСТИ) </vt:lpstr>
      <vt:lpstr>РАСЧЕТ ПРИБЛИЖЕННОГО ДЕБИТА ГАЗА ПРИ ИПТ-1 ПЛАСТА Vch(1-2) ПО ВЫТЕСНЕНИЮ ГАЗОМ ТЕХНИЧЕСКОЙ ЖИДКОСТИ</vt:lpstr>
      <vt:lpstr>РЕЗУЛЬТАТЫ ОБРАБОТКИ ИПТ-1 ПЛАСТА Vch(1-2) В ПРОГРАММНОМ КОМПЛЕКСЕ САПФИР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38</cp:revision>
  <dcterms:created xsi:type="dcterms:W3CDTF">2017-10-31T09:53:02Z</dcterms:created>
  <dcterms:modified xsi:type="dcterms:W3CDTF">2021-02-16T13:15:14Z</dcterms:modified>
</cp:coreProperties>
</file>